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7"/>
  </p:notesMasterIdLst>
  <p:handoutMasterIdLst>
    <p:handoutMasterId r:id="rId138"/>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735" r:id="rId92"/>
    <p:sldId id="3697" r:id="rId93"/>
    <p:sldId id="3691" r:id="rId94"/>
    <p:sldId id="3692" r:id="rId95"/>
    <p:sldId id="3693" r:id="rId96"/>
    <p:sldId id="3703" r:id="rId97"/>
    <p:sldId id="3718" r:id="rId98"/>
    <p:sldId id="3719" r:id="rId99"/>
    <p:sldId id="3720" r:id="rId100"/>
    <p:sldId id="3724" r:id="rId101"/>
    <p:sldId id="3734" r:id="rId102"/>
    <p:sldId id="3704" r:id="rId103"/>
    <p:sldId id="3708" r:id="rId104"/>
    <p:sldId id="3709" r:id="rId105"/>
    <p:sldId id="3712" r:id="rId106"/>
    <p:sldId id="3710" r:id="rId107"/>
    <p:sldId id="3711" r:id="rId108"/>
    <p:sldId id="3721" r:id="rId109"/>
    <p:sldId id="3714" r:id="rId110"/>
    <p:sldId id="3722" r:id="rId111"/>
    <p:sldId id="3725" r:id="rId112"/>
    <p:sldId id="3732" r:id="rId113"/>
    <p:sldId id="3699" r:id="rId114"/>
    <p:sldId id="3681" r:id="rId115"/>
    <p:sldId id="3695" r:id="rId116"/>
    <p:sldId id="3705" r:id="rId117"/>
    <p:sldId id="3726" r:id="rId118"/>
    <p:sldId id="3727" r:id="rId119"/>
    <p:sldId id="3731" r:id="rId120"/>
    <p:sldId id="3730" r:id="rId121"/>
    <p:sldId id="3728" r:id="rId122"/>
    <p:sldId id="3729" r:id="rId123"/>
    <p:sldId id="3647" r:id="rId124"/>
    <p:sldId id="3637" r:id="rId125"/>
    <p:sldId id="3642" r:id="rId126"/>
    <p:sldId id="3638" r:id="rId127"/>
    <p:sldId id="3639" r:id="rId128"/>
    <p:sldId id="3640" r:id="rId129"/>
    <p:sldId id="3644" r:id="rId130"/>
    <p:sldId id="3645" r:id="rId131"/>
    <p:sldId id="3646" r:id="rId132"/>
    <p:sldId id="3631" r:id="rId133"/>
    <p:sldId id="3628" r:id="rId134"/>
    <p:sldId id="3715" r:id="rId135"/>
    <p:sldId id="3717" r:id="rId136"/>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91" autoAdjust="0"/>
    <p:restoredTop sz="99000" autoAdjust="0"/>
  </p:normalViewPr>
  <p:slideViewPr>
    <p:cSldViewPr>
      <p:cViewPr varScale="1">
        <p:scale>
          <a:sx n="113" d="100"/>
          <a:sy n="113" d="100"/>
        </p:scale>
        <p:origin x="1360" y="4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112</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3.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70504209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789296"/>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789296"/>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Dilithium</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Dilithium parameters for 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Keygen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Sign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Verify</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6707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670749"/>
                <a:ext cx="7551571" cy="5187251"/>
              </a:xfrm>
              <a:prstGeom prst="rect">
                <a:avLst/>
              </a:prstGeom>
              <a:blipFill>
                <a:blip r:embed="rId2"/>
                <a:stretch>
                  <a:fillRect l="-2017" t="-19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a:t>
            </a: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Kyber and Dilithium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459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851954" cy="3810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851954" cy="3810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2099659"/>
                <a:ext cx="7848600" cy="36153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2099659"/>
                <a:ext cx="7848600" cy="3615341"/>
              </a:xfrm>
              <a:prstGeom prst="rect">
                <a:avLst/>
              </a:prstGeom>
              <a:blipFill>
                <a:blip r:embed="rId3"/>
                <a:stretch>
                  <a:fillRect l="-1777" t="-69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2175859"/>
                <a:ext cx="7848600" cy="37677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2175859"/>
                <a:ext cx="7848600" cy="3767741"/>
              </a:xfrm>
              <a:prstGeom prst="rect">
                <a:avLst/>
              </a:prstGeom>
              <a:blipFill>
                <a:blip r:embed="rId3"/>
                <a:stretch>
                  <a:fillRect l="-1780" t="-134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parameters</a:t>
            </a:r>
            <a:endParaRPr lang="en-US" sz="2700" b="0" kern="0" dirty="0">
              <a:latin typeface="Calibri" panose="020F0502020204030204" pitchFamily="34" charset="0"/>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ML-KEM-1024 is security category 5</a:t>
            </a:r>
            <a:endParaRPr lang="en-US"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Size in bytes</a:t>
            </a:r>
            <a:endParaRPr lang="en-US"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605207"/>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605207"/>
                <a:ext cx="8153400" cy="4871793"/>
              </a:xfrm>
              <a:prstGeom prst="rect">
                <a:avLst/>
              </a:prstGeom>
              <a:blipFill>
                <a:blip r:embed="rId2"/>
                <a:stretch>
                  <a:fillRect l="-1400" t="-7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Full </a:t>
            </a:r>
            <a:r>
              <a:rPr lang="en-US" sz="4000" b="0" kern="0" dirty="0" err="1">
                <a:latin typeface="Calibri" panose="020F0502020204030204" pitchFamily="34" charset="0"/>
                <a:cs typeface="Calibri" panose="020F0502020204030204" pitchFamily="34" charset="0"/>
              </a:rPr>
              <a:t>Kyber</a:t>
            </a:r>
            <a:endParaRPr lang="en-US" sz="28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122</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125</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8288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050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050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8288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1728/</m:t>
                    </m:r>
                    <m:r>
                      <a:rPr lang="en-US" sz="2000" i="1" dirty="0">
                        <a:latin typeface="Cambria Math" panose="02040503050406030204" pitchFamily="18" charset="0"/>
                        <a:cs typeface="Calibri" panose="020F0502020204030204" pitchFamily="34" charset="0"/>
                      </a:rPr>
                      <m:t>𝛥</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there is a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8288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The Division Polynomials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05000"/>
                <a:ext cx="8305800" cy="4191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𝑞</m:t>
                    </m:r>
                    <m:r>
                      <a:rPr lang="en-US" sz="2000" i="1" baseline="-25000"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baseline="-25000"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𝑤𝑚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then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d>
                      <m:dPr>
                        <m:ctrlPr>
                          <a:rPr lang="en-US" sz="2000" b="0" i="1" dirty="0" smtClean="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e>
                    </m:d>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+2</m:t>
                        </m:r>
                      </m:sub>
                    </m:sSub>
                    <m:d>
                      <m:dPr>
                        <m:ctrlPr>
                          <a:rPr lang="en-US" sz="2000" i="1" dirty="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e>
                    </m:d>
                    <m:r>
                      <a:rPr lang="en-US" sz="2000" i="1" dirty="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+1</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1</m:t>
                        </m:r>
                      </m:sub>
                    </m:sSub>
                    <m:r>
                      <a:rPr lang="en-US" sz="2000" i="1" baseline="30000" dirty="0">
                        <a:latin typeface="Cambria Math" panose="02040503050406030204" pitchFamily="18" charset="0"/>
                        <a:cs typeface="Calibri" panose="020F0502020204030204" pitchFamily="34" charset="0"/>
                      </a:rPr>
                      <m:t>3</m:t>
                    </m:r>
                  </m:oMath>
                </a14:m>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baseline="-25000"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𝑥𝑦𝑚</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−2</m:t>
                        </m:r>
                      </m:sub>
                    </m:sSub>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𝑤</m:t>
                    </m:r>
                    <m:r>
                      <a:rPr lang="en-US" sz="2000" i="1" baseline="-25000"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1/(4</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−2</m:t>
                        </m:r>
                      </m:sub>
                    </m:sSub>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−1</m:t>
                        </m:r>
                      </m:sub>
                    </m:sSub>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−2</m:t>
                        </m:r>
                      </m:sub>
                    </m:sSub>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the subgroup of torsion points whose order divides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a:t>
                </a:r>
              </a:p>
              <a:p>
                <a:pPr>
                  <a:lnSpc>
                    <a:spcPct val="90000"/>
                  </a:lnSpc>
                  <a:buNone/>
                </a:pPr>
                <a:endParaRPr lang="en-US" sz="2400" dirty="0"/>
              </a:p>
              <a:p>
                <a:pPr>
                  <a:lnSpc>
                    <a:spcPct val="90000"/>
                  </a:lnSpc>
                  <a:buNone/>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05000"/>
                <a:ext cx="8305800" cy="4191000"/>
              </a:xfrm>
              <a:blipFill>
                <a:blip r:embed="rId3"/>
                <a:stretch>
                  <a:fillRect l="-917" t="-1813" r="-1376"/>
                </a:stretch>
              </a:blipFill>
            </p:spPr>
            <p:txBody>
              <a:bodyPr/>
              <a:lstStyle/>
              <a:p>
                <a:r>
                  <a:rPr lang="en-US">
                    <a:noFill/>
                  </a:rPr>
                  <a:t> </a:t>
                </a:r>
              </a:p>
            </p:txBody>
          </p:sp>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Preliminary 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19100" y="2133600"/>
                <a:ext cx="8305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oMath>
                </a14:m>
                <a:r>
                  <a:rPr lang="en-US" altLang="zh-TW" sz="2000" dirty="0">
                    <a:latin typeface="Calibri" panose="020F0502020204030204" pitchFamily="34" charset="0"/>
                    <a:ea typeface="PMingLiU" pitchFamily="18" charset="-120"/>
                    <a:cs typeface="Calibri" panose="020F0502020204030204" pitchFamily="34" charset="0"/>
                  </a:rPr>
                  <a:t> in a group G.  To sign m, given a map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𝐺</m:t>
                    </m:r>
                    <m:r>
                      <a:rPr lang="en-US" altLang="zh-TW" sz="2000" i="1" dirty="0" smtClean="0">
                        <a:latin typeface="Cambria Math" panose="02040503050406030204" pitchFamily="18" charset="0"/>
                        <a:ea typeface="PMingLiU" pitchFamily="18" charset="-120"/>
                        <a:cs typeface="Calibri" panose="020F0502020204030204" pitchFamily="34" charset="0"/>
                      </a:rPr>
                      <m:t>  </m:t>
                    </m:r>
                    <m:sSub>
                      <m:sSub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b>
                    </m:sSub>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b>
                    </m:s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1009650" lvl="1"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𝑆𝑖𝑔</m:t>
                    </m:r>
                    <m:r>
                      <a:rPr lang="en-US" altLang="zh-TW" sz="2000" i="1" baseline="-25000" dirty="0" err="1">
                        <a:latin typeface="Cambria Math" panose="02040503050406030204" pitchFamily="18" charset="0"/>
                        <a:ea typeface="PMingLiU" pitchFamily="18" charset="-120"/>
                        <a:cs typeface="Calibri" panose="020F0502020204030204" pitchFamily="34" charset="0"/>
                        <a:sym typeface="Wingdings" pitchFamily="2" charset="2"/>
                      </a:rPr>
                      <m:t>𝐵𝑜𝑏</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𝑣</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𝑔</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𝑣</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𝐴</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19100" y="2133600"/>
                <a:ext cx="8305800" cy="3505200"/>
              </a:xfrm>
              <a:blipFill>
                <a:blip r:embed="rId2"/>
                <a:stretch>
                  <a:fillRect l="-917" t="-1083"/>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𝑃</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𝑛</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𝐸</m:t>
                    </m:r>
                    <m:r>
                      <a:rPr lang="en-US" altLang="zh-TW" sz="2000" i="1" baseline="-25000" dirty="0" err="1">
                        <a:latin typeface="Cambria Math" panose="02040503050406030204" pitchFamily="18" charset="0"/>
                        <a:ea typeface="PMingLiU" pitchFamily="18" charset="-120"/>
                        <a:cs typeface="Calibri" panose="020F0502020204030204" pitchFamily="34" charset="0"/>
                      </a:rPr>
                      <m:t>𝑞</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Private key</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𝑑</m:t>
                    </m:r>
                  </m:oMath>
                </a14:m>
                <a:r>
                  <a:rPr lang="en-US" altLang="zh-TW" sz="2000" dirty="0">
                    <a:latin typeface="Calibri" panose="020F0502020204030204" pitchFamily="34" charset="0"/>
                    <a:ea typeface="PMingLiU" pitchFamily="18" charset="-120"/>
                    <a:cs typeface="Calibri" panose="020F0502020204030204" pitchFamily="34" charset="0"/>
                  </a:rPr>
                  <a:t>, message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𝑟</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𝑠</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sz="1800" i="1" dirty="0">
                        <a:latin typeface="Cambria Math" panose="02040503050406030204" pitchFamily="18" charset="0"/>
                        <a:cs typeface="Calibri" panose="020F0502020204030204" pitchFamily="34" charset="0"/>
                      </a:rPr>
                      <m:t>𝝴</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endParaRPr lang="en-US" altLang="zh-TW" sz="18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𝑘𝑃</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𝑦</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altLang="zh-TW" sz="1800" i="1" baseline="30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𝑒</m:t>
                    </m:r>
                    <m:r>
                      <a:rPr lang="en-US" altLang="zh-TW" sz="1800" i="1" dirty="0" err="1">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𝑑𝑟</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𝑤</m:t>
                    </m:r>
                    <m:r>
                      <a:rPr lang="en-US" altLang="zh-TW" sz="1800" i="1" dirty="0" smtClean="0">
                        <a:latin typeface="Cambria Math" panose="02040503050406030204" pitchFamily="18" charset="0"/>
                        <a:ea typeface="PMingLiU" pitchFamily="18" charset="-120"/>
                        <a:cs typeface="Calibri" panose="020F0502020204030204" pitchFamily="34" charset="0"/>
                      </a:rPr>
                      <m:t>= </m:t>
                    </m:r>
                    <m:sSup>
                      <m:sSupPr>
                        <m:ctrlPr>
                          <a:rPr lang="en-US" altLang="zh-TW" sz="1800" i="1" dirty="0" smtClean="0">
                            <a:latin typeface="Cambria Math" panose="02040503050406030204" pitchFamily="18" charset="0"/>
                            <a:ea typeface="PMingLiU" pitchFamily="18" charset="-120"/>
                            <a:cs typeface="Calibri" panose="020F0502020204030204" pitchFamily="34" charset="0"/>
                          </a:rPr>
                        </m:ctrlPr>
                      </m:sSupPr>
                      <m:e>
                        <m:r>
                          <a:rPr lang="en-US" altLang="zh-TW" sz="1800" b="0" i="1" dirty="0" smtClean="0">
                            <a:latin typeface="Cambria Math" panose="02040503050406030204" pitchFamily="18" charset="0"/>
                            <a:ea typeface="PMingLiU" pitchFamily="18" charset="-120"/>
                            <a:cs typeface="Calibri" panose="020F0502020204030204" pitchFamily="34" charset="0"/>
                          </a:rPr>
                          <m:t>𝑠</m:t>
                        </m:r>
                      </m:e>
                      <m:sup>
                        <m:r>
                          <a:rPr lang="en-US" altLang="zh-TW" sz="1800" b="0" i="1" dirty="0" smtClean="0">
                            <a:latin typeface="Cambria Math" panose="02040503050406030204" pitchFamily="18" charset="0"/>
                            <a:ea typeface="PMingLiU" pitchFamily="18" charset="-120"/>
                            <a:cs typeface="Calibri" panose="020F0502020204030204" pitchFamily="34" charset="0"/>
                          </a:rPr>
                          <m:t>−1</m:t>
                        </m:r>
                      </m:sup>
                    </m:sSup>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𝑒𝑤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𝑟𝑤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1 </m:t>
                    </m:r>
                    <m:r>
                      <a:rPr lang="en-US" altLang="zh-TW" sz="1800" i="1" dirty="0">
                        <a:latin typeface="Cambria Math" panose="02040503050406030204" pitchFamily="18" charset="0"/>
                        <a:ea typeface="PMingLiU" pitchFamily="18" charset="-120"/>
                        <a:cs typeface="Calibri" panose="020F0502020204030204" pitchFamily="34" charset="0"/>
                      </a:rPr>
                      <m:t>𝑃</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2 </m:t>
                    </m:r>
                    <m:r>
                      <a:rPr lang="en-US" altLang="zh-TW" sz="1800" i="1" dirty="0">
                        <a:latin typeface="Cambria Math" panose="02040503050406030204" pitchFamily="18" charset="0"/>
                        <a:ea typeface="PMingLiU" pitchFamily="18" charset="-120"/>
                        <a:cs typeface="Calibri" panose="020F0502020204030204" pitchFamily="34" charset="0"/>
                      </a:rPr>
                      <m:t>𝑄</m:t>
                    </m:r>
                  </m:oMath>
                </a14:m>
                <a:r>
                  <a:rPr lang="en-US" altLang="zh-TW" sz="18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𝑂</m:t>
                    </m:r>
                  </m:oMath>
                </a14:m>
                <a:r>
                  <a:rPr lang="en-US" altLang="zh-TW" sz="1800" dirty="0">
                    <a:latin typeface="Calibri" panose="020F0502020204030204" pitchFamily="34" charset="0"/>
                    <a:ea typeface="PMingLiU" pitchFamily="18" charset="-120"/>
                    <a:cs typeface="Calibri" panose="020F0502020204030204" pitchFamily="34" charset="0"/>
                  </a:rPr>
                  <a:t>,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𝑣</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1752600"/>
                <a:ext cx="8229600" cy="4038600"/>
              </a:xfrm>
              <a:blipFill>
                <a:blip r:embed="rId2"/>
                <a:stretch>
                  <a:fillRect l="-772" t="-940" b="-4075"/>
                </a:stretch>
              </a:blipFill>
            </p:spPr>
            <p:txBody>
              <a:bodyPr/>
              <a:lstStyle/>
              <a:p>
                <a:r>
                  <a:rPr lang="en-US">
                    <a:noFill/>
                  </a:rPr>
                  <a:t> </a:t>
                </a:r>
              </a:p>
            </p:txBody>
          </p:sp>
        </mc:Fallback>
      </mc:AlternateContent>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131</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ECIES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h</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plaintext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𝑘𝑃</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𝑍</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h𝑘𝑄</m:t>
                    </m:r>
                  </m:oMath>
                </a14:m>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[1], </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[2]) = </m:t>
                    </m:r>
                    <m:r>
                      <a:rPr lang="en-US" altLang="zh-TW" sz="2000" i="1" dirty="0" err="1">
                        <a:latin typeface="Cambria Math" panose="02040503050406030204" pitchFamily="18" charset="0"/>
                        <a:ea typeface="PMingLiU" pitchFamily="18" charset="-120"/>
                        <a:cs typeface="Calibri" panose="020F0502020204030204" pitchFamily="34" charset="0"/>
                      </a:rPr>
                      <m:t>𝐾𝐷𝐹</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𝑥𝑍</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𝐸𝑁𝐶𝑘</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𝑡</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𝑀𝐴𝐶𝑘</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228600" y="1752600"/>
                <a:ext cx="8610600" cy="3352800"/>
              </a:xfrm>
              <a:blipFill>
                <a:blip r:embed="rId2"/>
                <a:stretch>
                  <a:fillRect l="-885" t="-1132" r="-1327"/>
                </a:stretch>
              </a:blipFill>
            </p:spPr>
            <p:txBody>
              <a:bodyPr/>
              <a:lstStyle/>
              <a:p>
                <a:r>
                  <a:rPr lang="en-US">
                    <a:noFill/>
                  </a:rPr>
                  <a:t> </a:t>
                </a:r>
              </a:p>
            </p:txBody>
          </p:sp>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133</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92508" y="1752600"/>
                <a:ext cx="7918092"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92508" y="1752600"/>
                <a:ext cx="7918092" cy="4114800"/>
              </a:xfrm>
              <a:prstGeom prst="rect">
                <a:avLst/>
              </a:prstGeom>
              <a:blipFill>
                <a:blip r:embed="rId2"/>
                <a:stretch>
                  <a:fillRect l="-144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135</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 summary</a:t>
                </a:r>
                <a:endParaRPr lang="en-US" altLang="zh-TW" sz="4000" dirty="0">
                  <a:ea typeface="PMingLiU" pitchFamily="18" charset="-12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048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𝐸</m:t>
                    </m:r>
                    <m:r>
                      <a:rPr lang="en-US" altLang="zh-TW" sz="1800" i="1" dirty="0" smtClean="0">
                        <a:latin typeface="Cambria Math" panose="02040503050406030204" pitchFamily="18" charset="0"/>
                        <a:ea typeface="PMingLiU" pitchFamily="18" charset="-120"/>
                      </a:rPr>
                      <m:t>(−36,0): </m:t>
                    </m:r>
                    <m:r>
                      <a:rPr lang="en-US" altLang="zh-TW" sz="1800" i="1" dirty="0" smtClean="0">
                        <a:latin typeface="Cambria Math" panose="02040503050406030204" pitchFamily="18" charset="0"/>
                        <a:ea typeface="PMingLiU" pitchFamily="18" charset="-120"/>
                      </a:rPr>
                      <m:t>𝑦</m:t>
                    </m:r>
                    <m:r>
                      <a:rPr lang="en-US" altLang="zh-TW" sz="1800" i="1" baseline="30000" dirty="0">
                        <a:latin typeface="Cambria Math" panose="02040503050406030204" pitchFamily="18" charset="0"/>
                        <a:ea typeface="PMingLiU" pitchFamily="18" charset="-120"/>
                      </a:rPr>
                      <m:t>2</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𝑥</m:t>
                    </m:r>
                    <m:r>
                      <a:rPr lang="en-US" altLang="zh-TW" sz="1800" i="1" baseline="30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−36</m:t>
                    </m:r>
                    <m:r>
                      <a:rPr lang="en-US" altLang="zh-TW" sz="1800" i="1" dirty="0">
                        <a:latin typeface="Cambria Math" panose="02040503050406030204" pitchFamily="18" charset="0"/>
                        <a:ea typeface="PMingLiU" pitchFamily="18" charset="-120"/>
                      </a:rPr>
                      <m:t>𝑥</m:t>
                    </m:r>
                    <m:r>
                      <a:rPr lang="en-US" altLang="zh-TW" sz="1800" i="1" dirty="0">
                        <a:latin typeface="Cambria Math" panose="02040503050406030204" pitchFamily="18" charset="0"/>
                        <a:ea typeface="PMingLiU" pitchFamily="18" charset="-120"/>
                      </a:rPr>
                      <m:t>.  </m:t>
                    </m:r>
                    <m:r>
                      <a:rPr lang="en-US" altLang="zh-TW" sz="1800" i="1" dirty="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=(−3, 9), </m:t>
                    </m:r>
                    <m:r>
                      <a:rPr lang="en-US" altLang="zh-TW" sz="1800" i="1" dirty="0">
                        <a:latin typeface="Cambria Math" panose="02040503050406030204" pitchFamily="18" charset="0"/>
                        <a:ea typeface="PMingLiU" pitchFamily="18" charset="-120"/>
                      </a:rPr>
                      <m:t>𝑄</m:t>
                    </m:r>
                    <m:r>
                      <a:rPr lang="en-US" altLang="zh-TW" sz="1800" i="1" dirty="0">
                        <a:latin typeface="Cambria Math" panose="02040503050406030204" pitchFamily="18" charset="0"/>
                        <a:ea typeface="PMingLiU" pitchFamily="18" charset="-120"/>
                      </a:rPr>
                      <m:t>=(−2,8)</m:t>
                    </m:r>
                  </m:oMath>
                </a14:m>
                <a:r>
                  <a:rPr lang="en-US" altLang="zh-TW" sz="1800" dirty="0">
                    <a:ea typeface="PMingLiU" pitchFamily="18" charset="-120"/>
                  </a:rPr>
                  <a:t>.</a:t>
                </a:r>
              </a:p>
              <a:p>
                <a:pPr>
                  <a:spcBef>
                    <a:spcPts val="200"/>
                  </a:spcBef>
                </a:pP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 </m:t>
                    </m:r>
                    <m:r>
                      <a:rPr lang="en-US" sz="1800" i="1" dirty="0" smtClean="0">
                        <a:latin typeface="Cambria Math" panose="02040503050406030204" pitchFamily="18" charset="0"/>
                      </a:rPr>
                      <m:t>𝑄</m:t>
                    </m:r>
                    <m:r>
                      <a:rPr lang="en-US" sz="1800" i="1" dirty="0" smtClean="0">
                        <a:latin typeface="Cambria Math" panose="02040503050406030204" pitchFamily="18" charset="0"/>
                      </a:rPr>
                      <m:t> = (2−</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2</m:t>
                    </m:r>
                    <m:r>
                      <a:rPr lang="en-US" sz="1800" i="1" dirty="0">
                        <a:latin typeface="Cambria Math" panose="02040503050406030204" pitchFamily="18" charset="0"/>
                      </a:rPr>
                      <m:t>, </m:t>
                    </m:r>
                    <m:r>
                      <a:rPr lang="en-US" sz="1800" i="1" dirty="0">
                        <a:latin typeface="Cambria Math" panose="02040503050406030204" pitchFamily="18" charset="0"/>
                        <a:sym typeface="Symbol" pitchFamily="18" charset="2"/>
                      </a:rPr>
                      <m:t>(</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3</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baseline="-25000" dirty="0">
                        <a:latin typeface="Cambria Math" panose="02040503050406030204" pitchFamily="18" charset="0"/>
                      </a:rPr>
                      <m:t>1</m:t>
                    </m:r>
                    <m:r>
                      <a:rPr lang="en-US" sz="1800" i="1" dirty="0">
                        <a:latin typeface="Cambria Math" panose="02040503050406030204" pitchFamily="18" charset="0"/>
                      </a:rPr>
                      <m:t>)</m:t>
                    </m:r>
                  </m:oMath>
                </a14:m>
                <a:endParaRPr lang="en-US" sz="18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𝑃</m:t>
                    </m:r>
                    <m:r>
                      <a:rPr lang="en-US" altLang="zh-TW" sz="1800" i="1" dirty="0" smtClean="0">
                        <a:latin typeface="Cambria Math" panose="02040503050406030204" pitchFamily="18" charset="0"/>
                        <a:ea typeface="PMingLiU" pitchFamily="18" charset="-120"/>
                      </a:rPr>
                      <m:t>+</m:t>
                    </m:r>
                    <m:r>
                      <a:rPr lang="en-US" altLang="zh-TW" sz="1800" i="1" dirty="0" smtClean="0">
                        <a:latin typeface="Cambria Math" panose="02040503050406030204" pitchFamily="18" charset="0"/>
                        <a:ea typeface="PMingLiU" pitchFamily="18" charset="-120"/>
                      </a:rPr>
                      <m:t>𝑄</m:t>
                    </m:r>
                    <m:r>
                      <a:rPr lang="en-US" altLang="zh-TW" sz="1800" i="1" dirty="0" smtClean="0">
                        <a:latin typeface="Cambria Math" panose="02040503050406030204" pitchFamily="18" charset="0"/>
                        <a:ea typeface="PMingLiU" pitchFamily="18" charset="-120"/>
                      </a:rPr>
                      <m:t>= (</m:t>
                    </m:r>
                    <m:r>
                      <a:rPr lang="en-US" altLang="zh-TW" sz="1800" i="1" dirty="0" smtClean="0">
                        <a:latin typeface="Cambria Math" panose="02040503050406030204" pitchFamily="18" charset="0"/>
                        <a:ea typeface="PMingLiU" pitchFamily="18" charset="-120"/>
                      </a:rPr>
                      <m:t>𝑥</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𝑦</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)=(6,0)</m:t>
                    </m:r>
                  </m:oMath>
                </a14:m>
                <a:endParaRPr lang="en-US" altLang="zh-TW" sz="1800" dirty="0">
                  <a:ea typeface="PMingLiU" pitchFamily="18" charset="-120"/>
                </a:endParaRP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2</m:t>
                    </m:r>
                    <m:r>
                      <a:rPr lang="en-US" altLang="zh-TW" sz="1800" i="1" dirty="0" smtClean="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=(25/4,−35/8)</m:t>
                    </m:r>
                  </m:oMath>
                </a14:m>
                <a:endParaRPr lang="en-US" altLang="zh-TW" sz="1800" dirty="0">
                  <a:ea typeface="PMingLiU" pitchFamily="18" charset="-120"/>
                </a:endParaRP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463" t="-135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Associativity</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𝑦𝑛</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048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mc:AlternateContent xmlns:mc="http://schemas.openxmlformats.org/markup-compatibility/2006" xmlns:a14="http://schemas.microsoft.com/office/drawing/2010/main">
        <mc:Choice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mc:Choice>
        <mc:Fallback xmlns="">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95300" y="2209800"/>
                <a:ext cx="8153400" cy="4191000"/>
              </a:xfrm>
            </p:spPr>
            <p:txBody>
              <a:bodyPr/>
              <a:lstStyle/>
              <a:p>
                <a:pPr marL="609600" indent="-609600">
                  <a:lnSpc>
                    <a:spcPct val="80000"/>
                  </a:lnSpc>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14:m>
                  <m:oMath xmlns:m="http://schemas.openxmlformats.org/officeDocument/2006/math">
                    <m:r>
                      <a:rPr lang="el-GR"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95300" y="2209800"/>
                <a:ext cx="8153400" cy="4191000"/>
              </a:xfrm>
              <a:blipFill>
                <a:blip r:embed="rId2"/>
                <a:stretch>
                  <a:fillRect l="-621" t="-2417"/>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09600" y="132644"/>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p:sp>
        <p:nvSpPr>
          <p:cNvPr id="104453" name="Rectangle 3"/>
          <p:cNvSpPr>
            <a:spLocks noGrp="1" noChangeArrowheads="1"/>
          </p:cNvSpPr>
          <p:nvPr>
            <p:ph type="body" idx="1"/>
          </p:nvPr>
        </p:nvSpPr>
        <p:spPr>
          <a:xfrm>
            <a:off x="5981700" y="1569155"/>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228600" y="1600200"/>
                <a:ext cx="6477000" cy="4038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a:p>
                <a:pPr marL="685800" marR="0" lvl="1" indent="-28575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35</a:t>
                </a: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4 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(41−35)−37= −13= 88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101)</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228600" y="1600200"/>
                <a:ext cx="6477000" cy="4038600"/>
              </a:xfrm>
              <a:prstGeom prst="rect">
                <a:avLst/>
              </a:prstGeom>
              <a:blipFill>
                <a:blip r:embed="rId2"/>
                <a:stretch>
                  <a:fillRect l="-980" t="-2508"/>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mc:AlternateContent xmlns:mc="http://schemas.openxmlformats.org/markup-compatibility/2006" xmlns:a14="http://schemas.microsoft.com/office/drawing/2010/main">
        <mc:Choice Requires="a14">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 0</m:t>
                    </m:r>
                  </m:oMath>
                </a14:m>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3429" name="Rectangle 3"/>
              <p:cNvSpPr>
                <a:spLocks noGrp="1" noRot="1" noChangeAspect="1" noMove="1" noResize="1" noEditPoints="1" noAdjustHandles="1" noChangeArrowheads="1" noChangeShapeType="1" noTextEdit="1"/>
              </p:cNvSpPr>
              <p:nvPr>
                <p:ph type="body" idx="1"/>
              </p:nvPr>
            </p:nvSpPr>
            <p:spPr>
              <a:xfrm>
                <a:off x="304800" y="1295400"/>
                <a:ext cx="4724400" cy="4724400"/>
              </a:xfrm>
              <a:blipFill>
                <a:blip r:embed="rId2"/>
                <a:stretch>
                  <a:fillRect l="-1344" t="-804" r="-2688"/>
                </a:stretch>
              </a:blipFill>
            </p:spPr>
            <p:txBody>
              <a:bodyPr/>
              <a:lstStyle/>
              <a:p>
                <a:r>
                  <a:rPr lang="en-US">
                    <a:noFill/>
                  </a:rPr>
                  <a:t> </a:t>
                </a:r>
              </a:p>
            </p:txBody>
          </p:sp>
        </mc:Fallback>
      </mc:AlternateContent>
      <p:sp>
        <p:nvSpPr>
          <p:cNvPr id="103430" name="Rectangle 4"/>
          <p:cNvSpPr>
            <a:spLocks noChangeArrowheads="1"/>
          </p:cNvSpPr>
          <p:nvPr/>
        </p:nvSpPr>
        <p:spPr bwMode="auto">
          <a:xfrm>
            <a:off x="4953000" y="19050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t>Group order and </a:t>
            </a:r>
            <a:r>
              <a:rPr lang="en-US" sz="3600" dirty="0" err="1"/>
              <a:t>Hasse</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𝑞</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𝑡</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𝑡</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𝑗</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=0</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𝑡</m:t>
                    </m:r>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𝑞</m:t>
                    </m:r>
                  </m:oMath>
                </a14:m>
                <a:endParaRPr lang="en-US" sz="24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𝐺</m:t>
                    </m:r>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𝑛</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4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400" b="0" i="1" dirty="0" smtClean="0">
                            <a:latin typeface="Cambria Math" panose="02040503050406030204" pitchFamily="18" charset="0"/>
                            <a:cs typeface="Calibri" panose="020F0502020204030204" pitchFamily="34" charset="0"/>
                          </a:rPr>
                          <m:t>𝑛</m:t>
                        </m:r>
                      </m:sub>
                    </m:sSub>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oMath>
                </a14:m>
                <a:r>
                  <a:rPr lang="en-US" sz="2400" dirty="0">
                    <a:latin typeface="Calibri" panose="020F0502020204030204" pitchFamily="34" charset="0"/>
                    <a:cs typeface="Calibri" panose="020F0502020204030204" pitchFamily="34" charset="0"/>
                  </a:rPr>
                  <a:t>.</a:t>
                </a:r>
              </a:p>
              <a:p>
                <a:pPr>
                  <a:lnSpc>
                    <a:spcPct val="90000"/>
                  </a:lnSpc>
                  <a:spcBef>
                    <a:spcPts val="200"/>
                  </a:spcBef>
                </a:pPr>
                <a:r>
                  <a:rPr lang="en-US" sz="2400" dirty="0">
                    <a:latin typeface="Calibri" panose="020F0502020204030204" pitchFamily="34" charset="0"/>
                    <a:cs typeface="Calibri" panose="020F0502020204030204" pitchFamily="34" charset="0"/>
                  </a:rPr>
                  <a:t>Twist: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+2</m:t>
                    </m:r>
                  </m:oMath>
                </a14:m>
                <a:endParaRPr lang="en-US" sz="24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1264" t="-627"/>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xmlns:a14="http://schemas.microsoft.com/office/drawing/2010/main">
        <mc:Choice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m:rPr>
                        <m:sty m:val="p"/>
                      </m:rPr>
                      <a:rPr lang="en-US" sz="2000" i="1" dirty="0" err="1">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)3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(25+23)</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Store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t="-32836" b="-38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1031"/>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152400"/>
            <a:ext cx="7772400" cy="838200"/>
          </a:xfrm>
        </p:spPr>
        <p:txBody>
          <a:bodyPr/>
          <a:lstStyle/>
          <a:p>
            <a:r>
              <a:rPr lang="en-US" sz="3600" dirty="0"/>
              <a:t>Elliptic curve El </a:t>
            </a:r>
            <a:r>
              <a:rPr lang="en-US" sz="3600" dirty="0" err="1"/>
              <a:t>Gamal</a:t>
            </a:r>
            <a:endParaRPr lang="en-US" sz="3600" dirty="0"/>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714875"/>
              </a:xfrm>
              <a:blipFill>
                <a:blip r:embed="rId2"/>
                <a:stretch>
                  <a:fillRect l="-778" t="-1609" r="-1244"/>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371600"/>
                <a:ext cx="8115300" cy="5105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371600"/>
                <a:ext cx="8115300" cy="5105400"/>
              </a:xfrm>
              <a:blipFill>
                <a:blip r:embed="rId3"/>
                <a:stretch>
                  <a:fillRect l="-781" t="-148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Curve  selection</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 2233, 2283, 2409, 2571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endParaRPr/>
              </a:p>
              <a:p>
                <a:pPr>
                  <a:lnSpc>
                    <a:spcPct val="90000"/>
                  </a:lnSpc>
                  <a:spcBef>
                    <a:spcPts val="200"/>
                  </a:spcBef>
                </a:pPr>
                <a:endParaR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xmlns="">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133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1336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209800"/>
                <a:ext cx="8305800" cy="3124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209800"/>
                <a:ext cx="8305800" cy="3124200"/>
              </a:xfrm>
              <a:prstGeom prst="rect">
                <a:avLst/>
              </a:prstGeom>
              <a:blipFill>
                <a:blip r:embed="rId2"/>
                <a:stretch>
                  <a:fillRect l="-765" t="-20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latin typeface="Calibri" panose="020F0502020204030204" pitchFamily="34" charset="0"/>
                <a:cs typeface="Calibri" panose="020F0502020204030204" pitchFamily="34" charset="0"/>
              </a:rPr>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152400"/>
            <a:ext cx="8763000" cy="990600"/>
          </a:xfrm>
        </p:spPr>
        <p:txBody>
          <a:bodyPr/>
          <a:lstStyle/>
          <a:p>
            <a:r>
              <a:rPr lang="en-US" sz="4000" dirty="0">
                <a:latin typeface="Calibri" panose="020F0502020204030204" pitchFamily="34" charset="0"/>
                <a:cs typeface="Calibri" panose="020F0502020204030204" pitchFamily="34" charset="0"/>
              </a:rPr>
              <a:t>q-</a:t>
            </a:r>
            <a:r>
              <a:rPr lang="en-US" sz="4000" dirty="0" err="1">
                <a:latin typeface="Calibri" panose="020F0502020204030204" pitchFamily="34" charset="0"/>
                <a:cs typeface="Calibri" panose="020F0502020204030204" pitchFamily="34" charset="0"/>
              </a:rPr>
              <a:t>ary</a:t>
            </a:r>
            <a:r>
              <a:rPr lang="en-US" sz="4000" dirty="0">
                <a:latin typeface="Calibri" panose="020F0502020204030204" pitchFamily="34" charset="0"/>
                <a:cs typeface="Calibri" panose="020F0502020204030204" pitchFamily="34" charset="0"/>
              </a:rPr>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latin typeface="Calibri" panose="020F0502020204030204" pitchFamily="34" charset="0"/>
                <a:cs typeface="Calibri" panose="020F0502020204030204" pitchFamily="34" charset="0"/>
              </a:rPr>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905000"/>
                <a:ext cx="8077200" cy="4648200"/>
              </a:xfrm>
              <a:blipFill>
                <a:blip r:embed="rId2"/>
                <a:stretch>
                  <a:fillRect l="-942" t="-2186" r="-314"/>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3600" dirty="0">
                <a:latin typeface="Calibri" panose="020F0502020204030204" pitchFamily="34" charset="0"/>
                <a:cs typeface="Calibri" panose="020F0502020204030204" pitchFamily="34" charset="0"/>
              </a:rPr>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latin typeface="Calibri" panose="020F0502020204030204" pitchFamily="34" charset="0"/>
                <a:cs typeface="Calibri" panose="020F0502020204030204" pitchFamily="34" charset="0"/>
              </a:rPr>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152400"/>
            <a:ext cx="8534400" cy="990600"/>
          </a:xfrm>
        </p:spPr>
        <p:txBody>
          <a:bodyPr/>
          <a:lstStyle/>
          <a:p>
            <a:r>
              <a:rPr lang="en-US" sz="4000" dirty="0">
                <a:latin typeface="Calibri" panose="020F0502020204030204" pitchFamily="34" charset="0"/>
                <a:cs typeface="Calibri" panose="020F0502020204030204" pitchFamily="34" charset="0"/>
              </a:rPr>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3600" dirty="0">
                <a:latin typeface="Calibri" panose="020F0502020204030204" pitchFamily="34" charset="0"/>
                <a:cs typeface="Calibri" panose="020F0502020204030204" pitchFamily="34" charset="0"/>
              </a:rPr>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3600" dirty="0">
                <a:latin typeface="Calibri" panose="020F0502020204030204" pitchFamily="34" charset="0"/>
                <a:cs typeface="Calibri" panose="020F0502020204030204" pitchFamily="34" charset="0"/>
              </a:rPr>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3600" dirty="0">
                    <a:latin typeface="Calibri" panose="020F0502020204030204" pitchFamily="34" charset="0"/>
                    <a:cs typeface="Calibri" panose="020F0502020204030204" pitchFamily="34" charset="0"/>
                  </a:rPr>
                  <a:t>LLL</a:t>
                </a:r>
                <a14:m>
                  <m:oMath xmlns:m="http://schemas.openxmlformats.org/officeDocument/2006/math">
                    <m:r>
                      <a:rPr lang="en-US" sz="3600" i="1" dirty="0" smtClean="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2133600"/>
                <a:ext cx="8153400" cy="35052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a:t>
                </a: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2133600"/>
                <a:ext cx="8153400" cy="3505200"/>
              </a:xfrm>
              <a:blipFill>
                <a:blip r:embed="rId3"/>
                <a:stretch>
                  <a:fillRect l="-466" t="-180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10219"/>
                <a:ext cx="81915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10219"/>
                <a:ext cx="8191500" cy="4719181"/>
              </a:xfrm>
              <a:blipFill>
                <a:blip r:embed="rId3"/>
                <a:stretch>
                  <a:fillRect l="-774" t="-1072" r="-310"/>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p:sp>
        <p:nvSpPr>
          <p:cNvPr id="84997" name="Rectangle 3"/>
          <p:cNvSpPr>
            <a:spLocks noGrp="1" noChangeArrowheads="1"/>
          </p:cNvSpPr>
          <p:nvPr>
            <p:ph type="body" idx="1"/>
          </p:nvPr>
        </p:nvSpPr>
        <p:spPr>
          <a:xfrm>
            <a:off x="419100" y="19812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r>
                  <a:rPr lang="en-US" sz="1800" kern="0" dirty="0">
                    <a:latin typeface="Calibri" panose="020F0502020204030204" pitchFamily="34" charset="0"/>
                    <a:cs typeface="Calibri" panose="020F0502020204030204" pitchFamily="34" charset="0"/>
                  </a:rPr>
                  <a:t>, Cipher-space: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ℳ</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buFont typeface="+mj-lt"/>
                  <a:buAutoNum type="arabicPeriod"/>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Works if </a:t>
                </a:r>
                <a14:m>
                  <m:oMath xmlns:m="http://schemas.openxmlformats.org/officeDocument/2006/math">
                    <m:sSup>
                      <m:sSupPr>
                        <m:ctrlPr>
                          <a:rPr lang="en-US" sz="1800" i="1" kern="0" smtClean="0">
                            <a:latin typeface="Cambria Math" panose="02040503050406030204" pitchFamily="18" charset="0"/>
                            <a:cs typeface="Calibri" panose="020F0502020204030204" pitchFamily="34" charset="0"/>
                          </a:rPr>
                        </m:ctrlPr>
                      </m:sSupPr>
                      <m:e>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𝐵</m:t>
                        </m:r>
                      </m:e>
                      <m:sup>
                        <m:r>
                          <a:rPr lang="en-US" sz="1800" b="0" i="1" kern="0" smtClean="0">
                            <a:latin typeface="Cambria Math" panose="02040503050406030204" pitchFamily="18" charset="0"/>
                            <a:cs typeface="Calibri" panose="020F0502020204030204" pitchFamily="34" charset="0"/>
                          </a:rPr>
                          <m:t>−1</m:t>
                        </m:r>
                      </m:sup>
                    </m:sSup>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𝑟</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=0.</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latin typeface="Calibri" panose="020F0502020204030204" pitchFamily="34" charset="0"/>
                <a:cs typeface="Calibri" panose="020F0502020204030204" pitchFamily="34" charset="0"/>
              </a:rPr>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600200"/>
                <a:ext cx="85725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m:t>
                    </m:r>
                  </m:oMath>
                </a14:m>
                <a:r>
                  <a:rPr lang="en-US" sz="1800" b="0" i="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mr>
                          <m:mr>
                            <m:e>
                              <m:f>
                                <m:fPr>
                                  <m:ctrlPr>
                                    <a:rPr lang="en-US" sz="1800" i="1" kern="0">
                                      <a:latin typeface="Cambria Math" panose="02040503050406030204" pitchFamily="18" charset="0"/>
                                    </a:rPr>
                                  </m:ctrlPr>
                                </m:fPr>
                                <m:num>
                                  <m:r>
                                    <a:rPr lang="en-US" sz="1800" i="1" kern="0">
                                      <a:latin typeface="Cambria Math" panose="02040503050406030204" pitchFamily="18" charset="0"/>
                                    </a:rPr>
                                    <m:t>−44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−18</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m:t>
                                  </m:r>
                                </m:num>
                                <m:den>
                                  <m:r>
                                    <a:rPr lang="en-US" sz="1800" i="1" kern="0">
                                      <a:latin typeface="Cambria Math" panose="02040503050406030204" pitchFamily="18" charset="0"/>
                                    </a:rPr>
                                    <m:t>49</m:t>
                                  </m:r>
                                </m:den>
                              </m:f>
                            </m:e>
                          </m:mr>
                        </m:m>
                      </m:e>
                    </m:d>
                  </m:oMath>
                </a14:m>
                <a:r>
                  <a:rPr lang="en-US" sz="1800" kern="0" dirty="0"/>
                  <a:t> </a:t>
                </a:r>
              </a:p>
              <a:p>
                <a:pPr>
                  <a:lnSpc>
                    <a:spcPct val="90000"/>
                  </a:lnSpc>
                </a:pPr>
                <a14:m>
                  <m:oMath xmlns:m="http://schemas.openxmlformats.org/officeDocument/2006/math">
                    <m:r>
                      <a:rPr lang="en-US" sz="1800" i="1" kern="0">
                        <a:latin typeface="Cambria Math" panose="02040503050406030204" pitchFamily="18" charset="0"/>
                      </a:rPr>
                      <m:t>𝑚</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(3,−4,1,3)</m:t>
                        </m:r>
                      </m:e>
                      <m:sup>
                        <m:r>
                          <a:rPr lang="en-US" sz="1800" i="1" kern="0">
                            <a:latin typeface="Cambria Math" panose="02040503050406030204" pitchFamily="18" charset="0"/>
                          </a:rPr>
                          <m:t>𝑇</m:t>
                        </m:r>
                      </m:sup>
                    </m:sSup>
                  </m:oMath>
                </a14:m>
                <a:r>
                  <a:rPr lang="en-US" sz="1800" kern="0" dirty="0"/>
                  <a:t> ,  </a:t>
                </a:r>
                <a14:m>
                  <m:oMath xmlns:m="http://schemas.openxmlformats.org/officeDocument/2006/math">
                    <m:r>
                      <a:rPr lang="en-US" sz="1800" i="1" kern="0">
                        <a:latin typeface="Cambria Math" panose="02040503050406030204" pitchFamily="18" charset="0"/>
                      </a:rPr>
                      <m:t>𝑟</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(−1,1,1,−1)</m:t>
                        </m:r>
                      </m:e>
                      <m:sup>
                        <m:r>
                          <a:rPr lang="en-US" sz="1800" i="1" kern="0">
                            <a:latin typeface="Cambria Math" panose="02040503050406030204" pitchFamily="18" charset="0"/>
                          </a:rPr>
                          <m:t>𝑇</m:t>
                        </m:r>
                      </m:sup>
                    </m:sSup>
                  </m:oMath>
                </a14:m>
                <a:r>
                  <a:rPr lang="en-US" sz="1800" kern="0" dirty="0"/>
                  <a:t>, </a:t>
                </a:r>
                <a14:m>
                  <m:oMath xmlns:m="http://schemas.openxmlformats.org/officeDocument/2006/math">
                    <m:r>
                      <a:rPr lang="en-US" sz="1800" i="1" kern="0">
                        <a:latin typeface="Cambria Math" panose="02040503050406030204" pitchFamily="18" charset="0"/>
                      </a:rPr>
                      <m:t>𝑐</m:t>
                    </m:r>
                    <m:r>
                      <a:rPr lang="en-US" sz="1800" i="1" kern="0">
                        <a:latin typeface="Cambria Math" panose="02040503050406030204" pitchFamily="18" charset="0"/>
                      </a:rPr>
                      <m:t>=</m:t>
                    </m:r>
                    <m:r>
                      <a:rPr lang="en-US" sz="1800" i="1" kern="0">
                        <a:latin typeface="Cambria Math" panose="02040503050406030204" pitchFamily="18" charset="0"/>
                      </a:rPr>
                      <m:t>𝐻𝑚</m:t>
                    </m:r>
                    <m:r>
                      <a:rPr lang="en-US" sz="1800" i="1" kern="0">
                        <a:latin typeface="Cambria Math" panose="02040503050406030204" pitchFamily="18" charset="0"/>
                      </a:rPr>
                      <m:t>+</m:t>
                    </m:r>
                    <m:r>
                      <a:rPr lang="en-US" sz="1800" i="1" kern="0">
                        <a:latin typeface="Cambria Math" panose="02040503050406030204" pitchFamily="18" charset="0"/>
                      </a:rPr>
                      <m:t>𝑟</m:t>
                    </m:r>
                    <m:r>
                      <a:rPr lang="en-US" sz="1800" i="1" ker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 2, 210)</m:t>
                        </m:r>
                      </m:e>
                      <m:sup>
                        <m:r>
                          <a:rPr lang="en-US" sz="1800" i="1" kern="0">
                            <a:latin typeface="Cambria Math" panose="02040503050406030204" pitchFamily="18" charset="0"/>
                          </a:rPr>
                          <m:t>𝑇</m:t>
                        </m:r>
                      </m:sup>
                    </m:sSup>
                  </m:oMath>
                </a14:m>
                <a:endParaRPr lang="en-US" sz="1800" b="0" i="0" kern="0" dirty="0">
                  <a:latin typeface="Cambria Math" panose="02040503050406030204" pitchFamily="18"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7</m:t>
                        </m:r>
                      </m:den>
                    </m:f>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r>
                  <a:rPr lang="en-US" sz="1800" kern="0" dirty="0"/>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(−116, −8, −17, −57)</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211)</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600200"/>
                <a:ext cx="8572500" cy="4800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Learning with Errors (LWE)</a:t>
            </a:r>
            <a:endParaRPr lang="en-US" sz="4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686800" cy="48241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Reduces to LWE:</a:t>
                </a:r>
              </a:p>
              <a:p>
                <a:pPr lvl="1">
                  <a:lnSpc>
                    <a:spcPct val="90000"/>
                  </a:lnSpc>
                </a:pPr>
                <a:r>
                  <a:rPr lang="en-US" sz="1800" kern="0" dirty="0">
                    <a:latin typeface="Calibri" panose="020F0502020204030204" pitchFamily="34" charset="0"/>
                    <a:cs typeface="Calibri" panose="020F0502020204030204" pitchFamily="34" charset="0"/>
                  </a:rPr>
                  <a:t>Search LWE problem: Given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𝑎</m:t>
                        </m:r>
                      </m:e>
                      <m:sub>
                        <m:r>
                          <a:rPr lang="en-US" sz="1800" b="0" i="1" kern="0" smtClean="0">
                            <a:latin typeface="Cambria Math" panose="02040503050406030204" pitchFamily="18" charset="0"/>
                            <a:cs typeface="Calibri" panose="020F0502020204030204" pitchFamily="34" charset="0"/>
                          </a:rPr>
                          <m:t>𝑖𝑗</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𝑒</m:t>
                        </m:r>
                      </m:e>
                    </m:acc>
                    <m:r>
                      <a:rPr lang="en-US" sz="1800" b="0" i="1" kern="0" smtClean="0">
                        <a:latin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 find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p>
              <a:p>
                <a:pPr lvl="1">
                  <a:lnSpc>
                    <a:spcPct val="90000"/>
                  </a:lnSpc>
                </a:pPr>
                <a:r>
                  <a:rPr lang="en-US" sz="18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𝑏</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r>
                  <a:rPr lang="en-US" sz="18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𝑒</m:t>
                        </m:r>
                      </m:e>
                    </m:acc>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ea typeface="Cambria Math" panose="02040503050406030204" pitchFamily="18" charset="0"/>
                              </a:rPr>
                              <m:t>𝑞</m:t>
                            </m:r>
                          </m:sub>
                        </m:sSub>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Errors chosen from distribution,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𝑝</m:t>
                    </m:r>
                    <m:d>
                      <m:dPr>
                        <m:ctrlPr>
                          <a:rPr lang="en-US" sz="2000" b="0" i="1" kern="0" smtClean="0">
                            <a:latin typeface="Cambria Math" panose="02040503050406030204" pitchFamily="18" charset="0"/>
                            <a:cs typeface="Calibri" panose="020F0502020204030204" pitchFamily="34" charset="0"/>
                          </a:rPr>
                        </m:ctrlPr>
                      </m:dPr>
                      <m:e>
                        <m:r>
                          <a:rPr lang="en-US" sz="2000" b="0" i="1" kern="0" smtClean="0">
                            <a:latin typeface="Cambria Math" panose="02040503050406030204" pitchFamily="18" charset="0"/>
                            <a:cs typeface="Calibri" panose="020F0502020204030204" pitchFamily="34" charset="0"/>
                          </a:rPr>
                          <m:t>𝑥</m:t>
                        </m:r>
                      </m:e>
                    </m:d>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r>
                          <a:rPr lang="en-US" sz="2000" b="0" i="1" kern="0" smtClean="0">
                            <a:latin typeface="Cambria Math" panose="02040503050406030204" pitchFamily="18" charset="0"/>
                            <a:cs typeface="Calibri" panose="020F0502020204030204" pitchFamily="34" charset="0"/>
                          </a:rPr>
                          <m:t>1</m:t>
                        </m:r>
                      </m:num>
                      <m:den>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den>
                    </m:f>
                    <m:r>
                      <m:rPr>
                        <m:sty m:val="p"/>
                      </m:rPr>
                      <a:rPr lang="en-US" sz="2000" b="0" i="0" kern="0" smtClean="0">
                        <a:latin typeface="Cambria Math" panose="02040503050406030204" pitchFamily="18" charset="0"/>
                        <a:cs typeface="Calibri" panose="020F0502020204030204" pitchFamily="34" charset="0"/>
                      </a:rPr>
                      <m:t>exp</m:t>
                    </m:r>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cs typeface="Calibri" panose="020F0502020204030204" pitchFamily="34" charset="0"/>
                              </a:rPr>
                              <m:t>𝑥</m:t>
                            </m:r>
                          </m:e>
                          <m:sup>
                            <m:r>
                              <a:rPr lang="en-US" sz="2000" b="0" i="1" kern="0" smtClean="0">
                                <a:latin typeface="Cambria Math" panose="02040503050406030204" pitchFamily="18" charset="0"/>
                                <a:cs typeface="Calibri" panose="020F0502020204030204" pitchFamily="34" charset="0"/>
                              </a:rPr>
                              <m:t>2</m:t>
                            </m:r>
                          </m:sup>
                        </m:sSup>
                      </m:num>
                      <m:den>
                        <m:r>
                          <a:rPr lang="en-US" sz="2000" b="0" i="1" kern="0" smtClean="0">
                            <a:latin typeface="Cambria Math" panose="02040503050406030204" pitchFamily="18" charset="0"/>
                            <a:cs typeface="Calibri" panose="020F0502020204030204" pitchFamily="34" charset="0"/>
                          </a:rPr>
                          <m:t>2</m:t>
                        </m:r>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e>
                          <m:sup>
                            <m:r>
                              <a:rPr lang="en-US" sz="2000" b="0" i="1" kern="0" smtClean="0">
                                <a:latin typeface="Cambria Math" panose="02040503050406030204" pitchFamily="18" charset="0"/>
                                <a:cs typeface="Calibri" panose="020F0502020204030204" pitchFamily="34" charset="0"/>
                              </a:rPr>
                              <m:t>2</m:t>
                            </m:r>
                          </m:sup>
                        </m:sSup>
                      </m:den>
                    </m:f>
                    <m:r>
                      <a:rPr lang="en-US" sz="2000" b="0" i="1" kern="0" smtClean="0">
                        <a:latin typeface="Cambria Math" panose="02040503050406030204" pitchFamily="18" charset="0"/>
                        <a:cs typeface="Calibri" panose="020F0502020204030204" pitchFamily="34" charset="0"/>
                      </a:rPr>
                      <m:t>)</m:t>
                    </m:r>
                  </m:oMath>
                </a14:m>
                <a:r>
                  <a:rPr lang="en-US" sz="2000" kern="0" dirty="0">
                    <a:latin typeface="Calibri" panose="020F0502020204030204" pitchFamily="34" charset="0"/>
                    <a:cs typeface="Calibri" panose="020F0502020204030204" pitchFamily="34" charset="0"/>
                  </a:rPr>
                  <a:t>.  Often use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𝑠</m:t>
                    </m:r>
                    <m:r>
                      <a:rPr lang="en-US" sz="2000" b="0" i="1" kern="0" smtClean="0">
                        <a:latin typeface="Cambria Math" panose="02040503050406030204" pitchFamily="18" charset="0"/>
                        <a:cs typeface="Calibri" panose="020F0502020204030204" pitchFamily="34" charset="0"/>
                      </a:rPr>
                      <m:t>=</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oMath>
                </a14:m>
                <a:r>
                  <a:rPr lang="en-US" sz="2000" kern="0" dirty="0">
                    <a:latin typeface="Calibri" panose="020F0502020204030204" pitchFamily="34" charset="0"/>
                    <a:cs typeface="Calibri" panose="020F0502020204030204" pitchFamily="34" charset="0"/>
                  </a:rPr>
                  <a:t> as parameter specifying distribution.</a:t>
                </a: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showed it is possible to pick parameters so that solving an LWE cipher is equivalent to solving worst-case LWE .</a:t>
                </a:r>
              </a:p>
              <a:p>
                <a:pPr lvl="1">
                  <a:lnSpc>
                    <a:spcPct val="90000"/>
                  </a:lnSpc>
                </a:pPr>
                <a:r>
                  <a:rPr lang="en-US" sz="1800" kern="0" dirty="0">
                    <a:latin typeface="Calibri" panose="020F0502020204030204" pitchFamily="34" charset="0"/>
                    <a:cs typeface="Calibri" panose="020F0502020204030204" pitchFamily="34" charset="0"/>
                  </a:rPr>
                  <a:t>Theorem (Regev): Let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be a security parameter,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𝑚</m:t>
                    </m:r>
                    <m:r>
                      <a:rPr lang="en-US" sz="1800" b="0" i="1" kern="0" smtClean="0">
                        <a:latin typeface="Cambria Math" panose="02040503050406030204" pitchFamily="18" charset="0"/>
                        <a:cs typeface="Calibri" panose="020F0502020204030204" pitchFamily="34" charset="0"/>
                      </a:rPr>
                      <m:t>, </m:t>
                    </m:r>
                    <m:r>
                      <a:rPr lang="en-US" sz="1800" b="0" i="1" kern="0" smtClean="0">
                        <a:latin typeface="Cambria Math" panose="02040503050406030204" pitchFamily="18" charset="0"/>
                        <a:cs typeface="Calibri" panose="020F0502020204030204" pitchFamily="34" charset="0"/>
                      </a:rPr>
                      <m:t>𝑞</m:t>
                    </m:r>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i="1" ker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polynomial in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𝜒</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𝐷</m:t>
                        </m:r>
                      </m:e>
                      <m:sub>
                        <m:r>
                          <a:rPr lang="en-US" sz="1800" b="0" i="1" kern="0" smtClean="0">
                            <a:latin typeface="Cambria Math" panose="02040503050406030204" pitchFamily="18" charset="0"/>
                            <a:ea typeface="Cambria Math" panose="02040503050406030204" pitchFamily="18" charset="0"/>
                            <a:cs typeface="Calibri" panose="020F0502020204030204" pitchFamily="34" charset="0"/>
                          </a:rPr>
                          <m:t>ℤ</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𝑠</m:t>
                        </m:r>
                      </m:sub>
                    </m:sSub>
                  </m:oMath>
                </a14:m>
                <a:r>
                  <a:rPr lang="en-US" sz="1800" kern="0" dirty="0">
                    <a:latin typeface="Calibri" panose="020F0502020204030204" pitchFamily="34" charset="0"/>
                    <a:cs typeface="Calibri" panose="020F0502020204030204" pitchFamily="34" charset="0"/>
                  </a:rPr>
                  <a:t> a discrete Gaussian distribution with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𝑠</m:t>
                    </m:r>
                    <m:r>
                      <a:rPr lang="en-US" sz="1800" b="0" i="1" kern="0" smtClean="0">
                        <a:latin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𝑞</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&gt;2</m:t>
                    </m:r>
                    <m:rad>
                      <m:radPr>
                        <m:degHide m:val="on"/>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e>
                    </m:rad>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cs typeface="Calibri" panose="020F0502020204030204" pitchFamily="34" charset="0"/>
                      </a:rPr>
                      <m:t>0</m:t>
                    </m:r>
                    <m:r>
                      <a:rPr lang="en-US" sz="1800" b="0" i="1" kern="0" smtClean="0">
                        <a:latin typeface="Cambria Math" panose="02040503050406030204" pitchFamily="18" charset="0"/>
                        <a:cs typeface="Calibri" panose="020F0502020204030204" pitchFamily="34" charset="0"/>
                      </a:rPr>
                      <m:t>&lt;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&lt;1</m:t>
                    </m:r>
                  </m:oMath>
                </a14:m>
                <a:r>
                  <a:rPr lang="en-US" sz="1800" kern="0" dirty="0">
                    <a:latin typeface="Calibri" panose="020F0502020204030204" pitchFamily="34" charset="0"/>
                    <a:cs typeface="Calibri" panose="020F0502020204030204" pitchFamily="34" charset="0"/>
                  </a:rPr>
                  <a:t>.  Then solving the LWE decision problem is at least as hard as quantumly solving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𝑆𝐼𝑉𝑃</m:t>
                        </m:r>
                      </m:e>
                      <m:sub>
                        <m:r>
                          <m:rPr>
                            <m:sty m:val="p"/>
                          </m:rPr>
                          <a:rPr lang="el-GR" sz="1800" i="1" kern="0" smtClean="0">
                            <a:latin typeface="Cambria Math" panose="02040503050406030204" pitchFamily="18" charset="0"/>
                            <a:ea typeface="Cambria Math" panose="02040503050406030204" pitchFamily="18" charset="0"/>
                            <a:cs typeface="Calibri" panose="020F0502020204030204" pitchFamily="34" charset="0"/>
                          </a:rPr>
                          <m:t>Υ</m:t>
                        </m:r>
                      </m:sub>
                    </m:sSub>
                  </m:oMath>
                </a14:m>
                <a:r>
                  <a:rPr lang="en-US" sz="1800" kern="0" dirty="0">
                    <a:latin typeface="Calibri" panose="020F0502020204030204" pitchFamily="34" charset="0"/>
                    <a:cs typeface="Calibri" panose="020F0502020204030204" pitchFamily="34" charset="0"/>
                  </a:rPr>
                  <a:t> on an arbitrary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-dimensional lattice where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𝛾</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𝑂</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m:t>
                        </m:r>
                      </m:e>
                    </m:acc>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num>
                      <m:den>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den>
                    </m:f>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686800" cy="4824186"/>
              </a:xfrm>
              <a:prstGeom prst="rect">
                <a:avLst/>
              </a:prstGeom>
              <a:blipFill>
                <a:blip r:embed="rId2"/>
                <a:stretch>
                  <a:fillRect l="-876" t="-1316" r="-584" b="-131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76200"/>
            <a:ext cx="7772400" cy="990600"/>
          </a:xfrm>
        </p:spPr>
        <p:txBody>
          <a:bodyPr/>
          <a:lstStyle/>
          <a:p>
            <a:r>
              <a:rPr lang="en-US" sz="3600" dirty="0">
                <a:latin typeface="Calibri" panose="020F0502020204030204" pitchFamily="34" charset="0"/>
                <a:cs typeface="Calibri" panose="020F0502020204030204" pitchFamily="34" charset="0"/>
              </a:rPr>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4097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409700"/>
                <a:ext cx="8382000" cy="5143500"/>
              </a:xfrm>
              <a:prstGeom prst="rect">
                <a:avLst/>
              </a:prstGeom>
              <a:blipFill>
                <a:blip r:embed="rId2"/>
                <a:stretch>
                  <a:fillRect l="-606" t="-739"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752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7526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2286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828800"/>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828800"/>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400050"/>
            <a:ext cx="6685347" cy="742950"/>
          </a:xfrm>
        </p:spPr>
        <p:txBody>
          <a:bodyPr>
            <a:normAutofit/>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48006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latin typeface="Calibri" panose="020F0502020204030204" pitchFamily="34" charset="0"/>
                <a:cs typeface="Calibri" panose="020F0502020204030204" pitchFamily="34" charset="0"/>
              </a:rPr>
              <a:t>Ring-LWE</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a:latin typeface="Calibri" panose="020F0502020204030204" pitchFamily="34" charset="0"/>
                <a:cs typeface="Calibri" panose="020F0502020204030204" pitchFamily="34" charset="0"/>
              </a:rPr>
              <a:t>Dilithium (signing), Kyber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Some common features of Dilithium and Kyber</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002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Dilithium</a:t>
                </a: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002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26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267200"/>
              </a:xfrm>
              <a:prstGeom prst="rect">
                <a:avLst/>
              </a:prstGeom>
              <a:blipFill>
                <a:blip r:embed="rId2"/>
                <a:stretch>
                  <a:fillRect l="-1713" t="-17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935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752600"/>
                <a:ext cx="8457363"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752600"/>
                <a:ext cx="8457363" cy="4114800"/>
              </a:xfrm>
              <a:prstGeom prst="rect">
                <a:avLst/>
              </a:prstGeom>
              <a:blipFill>
                <a:blip r:embed="rId2"/>
                <a:stretch>
                  <a:fillRect l="-1649" t="-9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57200"/>
              </a:xfrm>
              <a:prstGeom prst="rect">
                <a:avLst/>
              </a:prstGeom>
              <a:blipFill>
                <a:blip r:embed="rId2"/>
                <a:stretch>
                  <a:fillRect l="-1488" t="-16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2147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599" y="1981200"/>
                <a:ext cx="7831853"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599" y="1981200"/>
                <a:ext cx="7831853" cy="4495800"/>
              </a:xfrm>
              <a:prstGeom prst="rect">
                <a:avLst/>
              </a:prstGeom>
              <a:blipFill>
                <a:blip r:embed="rId2"/>
                <a:stretch>
                  <a:fillRect l="-1783"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905000"/>
                <a:ext cx="7988430" cy="3962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∙13</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root)  but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p>
              <a:p>
                <a:pPr marL="1227138" lvl="3" indent="-257175">
                  <a:spcBef>
                    <a:spcPts val="0"/>
                  </a:spcBef>
                  <a:buClr>
                    <a:srgbClr val="000000">
                      <a:lumMod val="60000"/>
                      <a:lumOff val="40000"/>
                    </a:srgbClr>
                  </a:buClr>
                </a:pPr>
                <a14:m>
                  <m:oMath xmlns:m="http://schemas.openxmlformats.org/officeDocument/2006/math">
                    <m:r>
                      <m:rPr>
                        <m:sty m:val="p"/>
                      </m:rPr>
                      <a:rPr lang="en-US" sz="2000" b="0" i="0" smtClean="0">
                        <a:solidFill>
                          <a:schemeClr val="tx1"/>
                        </a:solidFill>
                        <a:latin typeface="Cambria Math" panose="02040503050406030204" pitchFamily="18" charset="0"/>
                        <a:cs typeface="Calibri" panose="020F0502020204030204" pitchFamily="34" charset="0"/>
                        <a:sym typeface="Arial"/>
                      </a:rPr>
                      <m:t>p</m:t>
                    </m:r>
                    <m:r>
                      <a:rPr lang="en-US" sz="2000" b="0" i="0" smtClean="0">
                        <a:solidFill>
                          <a:schemeClr val="tx1"/>
                        </a:solidFill>
                        <a:latin typeface="Cambria Math" panose="02040503050406030204" pitchFamily="18" charset="0"/>
                        <a:cs typeface="Calibri" panose="020F0502020204030204" pitchFamily="34" charset="0"/>
                        <a:sym typeface="Arial"/>
                      </a:rPr>
                      <m:t>−1=</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cs typeface="Calibri" panose="020F0502020204030204" pitchFamily="34" charset="0"/>
                            <a:sym typeface="Arial"/>
                          </a:rPr>
                          <m:t>10</m:t>
                        </m:r>
                      </m:sup>
                    </m:sSup>
                    <m:r>
                      <a:rPr lang="en-US" sz="2000" i="1">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1)=</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3∙11∙31</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905000"/>
                <a:ext cx="7988430" cy="3962400"/>
              </a:xfrm>
              <a:prstGeom prst="rect">
                <a:avLst/>
              </a:prstGeom>
              <a:blipFill>
                <a:blip r:embed="rId2"/>
                <a:stretch>
                  <a:fillRect l="-1746" t="-1917" r="-111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B3A82-3CCB-23FD-92C7-52AA917D36E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CD7F0B2C-E84D-61CD-8684-828A81AA46A5}"/>
                  </a:ext>
                </a:extLst>
              </p:cNvPr>
              <p:cNvSpPr txBox="1">
                <a:spLocks/>
              </p:cNvSpPr>
              <p:nvPr/>
            </p:nvSpPr>
            <p:spPr bwMode="ltGray">
              <a:xfrm>
                <a:off x="425385" y="1981200"/>
                <a:ext cx="829323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dirty="0">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a:t>
                </a:r>
                <a:r>
                  <a:rPr lang="en-US" sz="20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e>
                        </m:d>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127</m:t>
                                </m:r>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+1</m:t>
                            </m:r>
                          </m:sup>
                        </m:sSup>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acc>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1</m:t>
                            </m:r>
                          </m:sub>
                        </m:sSub>
                      </m:e>
                    </m:acc>
                  </m:oMath>
                </a14:m>
                <a:r>
                  <a:rPr lang="en-US" sz="2000" dirty="0">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255</m:t>
                            </m:r>
                          </m:sub>
                        </m:sSub>
                      </m:e>
                    </m:acc>
                    <m:r>
                      <a:rPr lang="en-US" sz="2000" b="0" i="0" smtClean="0">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h</m:t>
                        </m:r>
                      </m:e>
                    </m:acc>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𝑔</m:t>
                        </m:r>
                      </m:e>
                    </m:acc>
                  </m:oMath>
                </a14:m>
                <a:r>
                  <a:rPr lang="en-US" sz="2000" i="1" dirty="0">
                    <a:latin typeface="Cambria Math" panose="02040503050406030204" pitchFamily="18"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pP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e>
                        </m:acc>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CD7F0B2C-E84D-61CD-8684-828A81AA46A5}"/>
                  </a:ext>
                </a:extLst>
              </p:cNvPr>
              <p:cNvSpPr txBox="1">
                <a:spLocks noRot="1" noChangeAspect="1" noMove="1" noResize="1" noEditPoints="1" noAdjustHandles="1" noChangeArrowheads="1" noChangeShapeType="1" noTextEdit="1"/>
              </p:cNvSpPr>
              <p:nvPr/>
            </p:nvSpPr>
            <p:spPr bwMode="ltGray">
              <a:xfrm>
                <a:off x="425385" y="1981200"/>
                <a:ext cx="8293230" cy="4419600"/>
              </a:xfrm>
              <a:prstGeom prst="rect">
                <a:avLst/>
              </a:prstGeom>
              <a:blipFill>
                <a:blip r:embed="rId2"/>
                <a:stretch>
                  <a:fillRect l="-1529" t="-20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58D1571-0F5F-6B26-60E5-081FF8581AC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2A176F7-2CB1-377E-DC99-C2FDEF2294BA}"/>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a:t>
            </a:r>
          </a:p>
        </p:txBody>
      </p:sp>
    </p:spTree>
    <p:extLst>
      <p:ext uri="{BB962C8B-B14F-4D97-AF65-F5344CB8AC3E}">
        <p14:creationId xmlns:p14="http://schemas.microsoft.com/office/powerpoint/2010/main" val="29523938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648771"/>
                <a:ext cx="8237483"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Dilithium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648771"/>
                <a:ext cx="8237483" cy="4752029"/>
              </a:xfrm>
              <a:prstGeom prst="rect">
                <a:avLst/>
              </a:prstGeom>
              <a:blipFill>
                <a:blip r:embed="rId2"/>
                <a:stretch>
                  <a:fillRect l="-1541" t="-1596" r="-200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2752196503"/>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75153</TotalTime>
  <Words>17791</Words>
  <Application>Microsoft Macintosh PowerPoint</Application>
  <PresentationFormat>Letter Paper (8.5x11 in)</PresentationFormat>
  <Paragraphs>1892</Paragraphs>
  <Slides>135</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135</vt:i4>
      </vt:variant>
    </vt:vector>
  </HeadingPairs>
  <TitlesOfParts>
    <vt:vector size="146"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Learning with Errors (LWE)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4636</cp:revision>
  <cp:lastPrinted>2024-07-10T20:18:11Z</cp:lastPrinted>
  <dcterms:created xsi:type="dcterms:W3CDTF">2013-04-22T16:10:14Z</dcterms:created>
  <dcterms:modified xsi:type="dcterms:W3CDTF">2025-07-23T17:37:54Z</dcterms:modified>
</cp:coreProperties>
</file>